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9" r:id="rId2"/>
    <p:sldId id="281" r:id="rId3"/>
    <p:sldId id="306" r:id="rId4"/>
    <p:sldId id="282" r:id="rId5"/>
    <p:sldId id="284" r:id="rId6"/>
    <p:sldId id="290" r:id="rId7"/>
    <p:sldId id="291" r:id="rId8"/>
    <p:sldId id="292" r:id="rId9"/>
    <p:sldId id="286" r:id="rId10"/>
    <p:sldId id="296" r:id="rId11"/>
    <p:sldId id="300" r:id="rId12"/>
    <p:sldId id="297" r:id="rId13"/>
    <p:sldId id="298" r:id="rId14"/>
    <p:sldId id="299" r:id="rId15"/>
    <p:sldId id="287" r:id="rId16"/>
    <p:sldId id="301" r:id="rId17"/>
    <p:sldId id="288" r:id="rId18"/>
    <p:sldId id="302" r:id="rId19"/>
    <p:sldId id="303" r:id="rId20"/>
    <p:sldId id="25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s Kamau" initials="C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628" y="-320"/>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58D3A4-B3EF-4C06-8EE0-62CDB07D2AB3}" type="datetimeFigureOut">
              <a:rPr lang="en-US" smtClean="0"/>
              <a:t>6/23/2019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15A17A-003B-421C-8201-9CEE1E9FB9B0}" type="slidenum">
              <a:rPr lang="en-US" smtClean="0"/>
              <a:t>‹#›</a:t>
            </a:fld>
            <a:endParaRPr lang="en-US"/>
          </a:p>
        </p:txBody>
      </p:sp>
    </p:spTree>
    <p:extLst>
      <p:ext uri="{BB962C8B-B14F-4D97-AF65-F5344CB8AC3E}">
        <p14:creationId xmlns:p14="http://schemas.microsoft.com/office/powerpoint/2010/main" val="2199316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FA7A0-0A8D-4C67-9D06-ECAC1737E948}" type="slidenum">
              <a:rPr lang="en-US" smtClean="0"/>
              <a:t>4</a:t>
            </a:fld>
            <a:endParaRPr lang="en-US" dirty="0"/>
          </a:p>
        </p:txBody>
      </p:sp>
    </p:spTree>
    <p:extLst>
      <p:ext uri="{BB962C8B-B14F-4D97-AF65-F5344CB8AC3E}">
        <p14:creationId xmlns:p14="http://schemas.microsoft.com/office/powerpoint/2010/main" val="418692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FA7A0-0A8D-4C67-9D06-ECAC1737E948}" type="slidenum">
              <a:rPr lang="en-US" smtClean="0"/>
              <a:t>13</a:t>
            </a:fld>
            <a:endParaRPr lang="en-US" dirty="0"/>
          </a:p>
        </p:txBody>
      </p:sp>
    </p:spTree>
    <p:extLst>
      <p:ext uri="{BB962C8B-B14F-4D97-AF65-F5344CB8AC3E}">
        <p14:creationId xmlns:p14="http://schemas.microsoft.com/office/powerpoint/2010/main" val="4186926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FA7A0-0A8D-4C67-9D06-ECAC1737E948}" type="slidenum">
              <a:rPr lang="en-US" smtClean="0"/>
              <a:t>14</a:t>
            </a:fld>
            <a:endParaRPr lang="en-US" dirty="0"/>
          </a:p>
        </p:txBody>
      </p:sp>
    </p:spTree>
    <p:extLst>
      <p:ext uri="{BB962C8B-B14F-4D97-AF65-F5344CB8AC3E}">
        <p14:creationId xmlns:p14="http://schemas.microsoft.com/office/powerpoint/2010/main" val="4186926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FA7A0-0A8D-4C67-9D06-ECAC1737E948}" type="slidenum">
              <a:rPr lang="en-US" smtClean="0"/>
              <a:t>15</a:t>
            </a:fld>
            <a:endParaRPr lang="en-US" dirty="0"/>
          </a:p>
        </p:txBody>
      </p:sp>
    </p:spTree>
    <p:extLst>
      <p:ext uri="{BB962C8B-B14F-4D97-AF65-F5344CB8AC3E}">
        <p14:creationId xmlns:p14="http://schemas.microsoft.com/office/powerpoint/2010/main" val="4186926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FA7A0-0A8D-4C67-9D06-ECAC1737E948}" type="slidenum">
              <a:rPr lang="en-US" smtClean="0"/>
              <a:t>16</a:t>
            </a:fld>
            <a:endParaRPr lang="en-US" dirty="0"/>
          </a:p>
        </p:txBody>
      </p:sp>
    </p:spTree>
    <p:extLst>
      <p:ext uri="{BB962C8B-B14F-4D97-AF65-F5344CB8AC3E}">
        <p14:creationId xmlns:p14="http://schemas.microsoft.com/office/powerpoint/2010/main" val="4186926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FA7A0-0A8D-4C67-9D06-ECAC1737E948}" type="slidenum">
              <a:rPr lang="en-US" smtClean="0"/>
              <a:t>17</a:t>
            </a:fld>
            <a:endParaRPr lang="en-US" dirty="0"/>
          </a:p>
        </p:txBody>
      </p:sp>
    </p:spTree>
    <p:extLst>
      <p:ext uri="{BB962C8B-B14F-4D97-AF65-F5344CB8AC3E}">
        <p14:creationId xmlns:p14="http://schemas.microsoft.com/office/powerpoint/2010/main" val="4186926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FA7A0-0A8D-4C67-9D06-ECAC1737E948}" type="slidenum">
              <a:rPr lang="en-US" smtClean="0"/>
              <a:t>18</a:t>
            </a:fld>
            <a:endParaRPr lang="en-US" dirty="0"/>
          </a:p>
        </p:txBody>
      </p:sp>
    </p:spTree>
    <p:extLst>
      <p:ext uri="{BB962C8B-B14F-4D97-AF65-F5344CB8AC3E}">
        <p14:creationId xmlns:p14="http://schemas.microsoft.com/office/powerpoint/2010/main" val="4186926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FA7A0-0A8D-4C67-9D06-ECAC1737E948}" type="slidenum">
              <a:rPr lang="en-US" smtClean="0"/>
              <a:t>19</a:t>
            </a:fld>
            <a:endParaRPr lang="en-US" dirty="0"/>
          </a:p>
        </p:txBody>
      </p:sp>
    </p:spTree>
    <p:extLst>
      <p:ext uri="{BB962C8B-B14F-4D97-AF65-F5344CB8AC3E}">
        <p14:creationId xmlns:p14="http://schemas.microsoft.com/office/powerpoint/2010/main" val="4186926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FA7A0-0A8D-4C67-9D06-ECAC1737E948}" type="slidenum">
              <a:rPr lang="en-US" smtClean="0"/>
              <a:t>5</a:t>
            </a:fld>
            <a:endParaRPr lang="en-US" dirty="0"/>
          </a:p>
        </p:txBody>
      </p:sp>
    </p:spTree>
    <p:extLst>
      <p:ext uri="{BB962C8B-B14F-4D97-AF65-F5344CB8AC3E}">
        <p14:creationId xmlns:p14="http://schemas.microsoft.com/office/powerpoint/2010/main" val="4186926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FA7A0-0A8D-4C67-9D06-ECAC1737E948}" type="slidenum">
              <a:rPr lang="en-US" smtClean="0"/>
              <a:t>6</a:t>
            </a:fld>
            <a:endParaRPr lang="en-US" dirty="0"/>
          </a:p>
        </p:txBody>
      </p:sp>
    </p:spTree>
    <p:extLst>
      <p:ext uri="{BB962C8B-B14F-4D97-AF65-F5344CB8AC3E}">
        <p14:creationId xmlns:p14="http://schemas.microsoft.com/office/powerpoint/2010/main" val="4186926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FA7A0-0A8D-4C67-9D06-ECAC1737E948}" type="slidenum">
              <a:rPr lang="en-US" smtClean="0"/>
              <a:t>7</a:t>
            </a:fld>
            <a:endParaRPr lang="en-US" dirty="0"/>
          </a:p>
        </p:txBody>
      </p:sp>
    </p:spTree>
    <p:extLst>
      <p:ext uri="{BB962C8B-B14F-4D97-AF65-F5344CB8AC3E}">
        <p14:creationId xmlns:p14="http://schemas.microsoft.com/office/powerpoint/2010/main" val="4186926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FA7A0-0A8D-4C67-9D06-ECAC1737E948}" type="slidenum">
              <a:rPr lang="en-US" smtClean="0"/>
              <a:t>8</a:t>
            </a:fld>
            <a:endParaRPr lang="en-US" dirty="0"/>
          </a:p>
        </p:txBody>
      </p:sp>
    </p:spTree>
    <p:extLst>
      <p:ext uri="{BB962C8B-B14F-4D97-AF65-F5344CB8AC3E}">
        <p14:creationId xmlns:p14="http://schemas.microsoft.com/office/powerpoint/2010/main" val="4186926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FA7A0-0A8D-4C67-9D06-ECAC1737E948}" type="slidenum">
              <a:rPr lang="en-US" smtClean="0"/>
              <a:t>9</a:t>
            </a:fld>
            <a:endParaRPr lang="en-US" dirty="0"/>
          </a:p>
        </p:txBody>
      </p:sp>
    </p:spTree>
    <p:extLst>
      <p:ext uri="{BB962C8B-B14F-4D97-AF65-F5344CB8AC3E}">
        <p14:creationId xmlns:p14="http://schemas.microsoft.com/office/powerpoint/2010/main" val="4186926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FA7A0-0A8D-4C67-9D06-ECAC1737E948}" type="slidenum">
              <a:rPr lang="en-US" smtClean="0"/>
              <a:t>10</a:t>
            </a:fld>
            <a:endParaRPr lang="en-US" dirty="0"/>
          </a:p>
        </p:txBody>
      </p:sp>
    </p:spTree>
    <p:extLst>
      <p:ext uri="{BB962C8B-B14F-4D97-AF65-F5344CB8AC3E}">
        <p14:creationId xmlns:p14="http://schemas.microsoft.com/office/powerpoint/2010/main" val="4186926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FA7A0-0A8D-4C67-9D06-ECAC1737E948}" type="slidenum">
              <a:rPr lang="en-US" smtClean="0"/>
              <a:t>11</a:t>
            </a:fld>
            <a:endParaRPr lang="en-US" dirty="0"/>
          </a:p>
        </p:txBody>
      </p:sp>
    </p:spTree>
    <p:extLst>
      <p:ext uri="{BB962C8B-B14F-4D97-AF65-F5344CB8AC3E}">
        <p14:creationId xmlns:p14="http://schemas.microsoft.com/office/powerpoint/2010/main" val="4186926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FA7A0-0A8D-4C67-9D06-ECAC1737E948}" type="slidenum">
              <a:rPr lang="en-US" smtClean="0"/>
              <a:t>12</a:t>
            </a:fld>
            <a:endParaRPr lang="en-US" dirty="0"/>
          </a:p>
        </p:txBody>
      </p:sp>
    </p:spTree>
    <p:extLst>
      <p:ext uri="{BB962C8B-B14F-4D97-AF65-F5344CB8AC3E}">
        <p14:creationId xmlns:p14="http://schemas.microsoft.com/office/powerpoint/2010/main" val="4186926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20C9117-C594-4085-AB75-6B45C14F4544}"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CE00-A119-4D0B-919D-DFE96913C74D}" type="slidenum">
              <a:rPr lang="en-US" smtClean="0"/>
              <a:t>‹#›</a:t>
            </a:fld>
            <a:endParaRPr lang="en-US"/>
          </a:p>
        </p:txBody>
      </p:sp>
    </p:spTree>
    <p:extLst>
      <p:ext uri="{BB962C8B-B14F-4D97-AF65-F5344CB8AC3E}">
        <p14:creationId xmlns:p14="http://schemas.microsoft.com/office/powerpoint/2010/main" val="1697553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0C9117-C594-4085-AB75-6B45C14F4544}"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CE00-A119-4D0B-919D-DFE96913C74D}" type="slidenum">
              <a:rPr lang="en-US" smtClean="0"/>
              <a:t>‹#›</a:t>
            </a:fld>
            <a:endParaRPr lang="en-US"/>
          </a:p>
        </p:txBody>
      </p:sp>
    </p:spTree>
    <p:extLst>
      <p:ext uri="{BB962C8B-B14F-4D97-AF65-F5344CB8AC3E}">
        <p14:creationId xmlns:p14="http://schemas.microsoft.com/office/powerpoint/2010/main" val="3913816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0C9117-C594-4085-AB75-6B45C14F4544}"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CE00-A119-4D0B-919D-DFE96913C74D}" type="slidenum">
              <a:rPr lang="en-US" smtClean="0"/>
              <a:t>‹#›</a:t>
            </a:fld>
            <a:endParaRPr lang="en-US"/>
          </a:p>
        </p:txBody>
      </p:sp>
    </p:spTree>
    <p:extLst>
      <p:ext uri="{BB962C8B-B14F-4D97-AF65-F5344CB8AC3E}">
        <p14:creationId xmlns:p14="http://schemas.microsoft.com/office/powerpoint/2010/main" val="1945132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0C9117-C594-4085-AB75-6B45C14F4544}"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CE00-A119-4D0B-919D-DFE96913C74D}" type="slidenum">
              <a:rPr lang="en-US" smtClean="0"/>
              <a:t>‹#›</a:t>
            </a:fld>
            <a:endParaRPr lang="en-US"/>
          </a:p>
        </p:txBody>
      </p:sp>
    </p:spTree>
    <p:extLst>
      <p:ext uri="{BB962C8B-B14F-4D97-AF65-F5344CB8AC3E}">
        <p14:creationId xmlns:p14="http://schemas.microsoft.com/office/powerpoint/2010/main" val="5758192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20C9117-C594-4085-AB75-6B45C14F4544}"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CE00-A119-4D0B-919D-DFE96913C74D}" type="slidenum">
              <a:rPr lang="en-US" smtClean="0"/>
              <a:t>‹#›</a:t>
            </a:fld>
            <a:endParaRPr lang="en-US"/>
          </a:p>
        </p:txBody>
      </p:sp>
    </p:spTree>
    <p:extLst>
      <p:ext uri="{BB962C8B-B14F-4D97-AF65-F5344CB8AC3E}">
        <p14:creationId xmlns:p14="http://schemas.microsoft.com/office/powerpoint/2010/main" val="2162912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0C9117-C594-4085-AB75-6B45C14F4544}" type="datetimeFigureOut">
              <a:rPr lang="en-US" smtClean="0"/>
              <a:t>6/23/2019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FCE00-A119-4D0B-919D-DFE96913C74D}" type="slidenum">
              <a:rPr lang="en-US" smtClean="0"/>
              <a:t>‹#›</a:t>
            </a:fld>
            <a:endParaRPr lang="en-US"/>
          </a:p>
        </p:txBody>
      </p:sp>
      <p:sp>
        <p:nvSpPr>
          <p:cNvPr id="8" name="Title 7">
            <a:extLst>
              <a:ext uri="{FF2B5EF4-FFF2-40B4-BE49-F238E27FC236}">
                <a16:creationId xmlns="" xmlns:a16="http://schemas.microsoft.com/office/drawing/2014/main" id="{649E7861-AD67-4630-82C0-59C58D7E04E4}"/>
              </a:ext>
            </a:extLst>
          </p:cNvPr>
          <p:cNvSpPr>
            <a:spLocks noGrp="1"/>
          </p:cNvSpPr>
          <p:nvPr>
            <p:ph type="title"/>
          </p:nvPr>
        </p:nvSpPr>
        <p:spPr/>
        <p:txBody>
          <a:bodyPr/>
          <a:lstStyle/>
          <a:p>
            <a:r>
              <a:rPr lang="en-US"/>
              <a:t>Click to edit Master title style</a:t>
            </a:r>
            <a:endParaRPr lang="x-none"/>
          </a:p>
        </p:txBody>
      </p:sp>
    </p:spTree>
    <p:extLst>
      <p:ext uri="{BB962C8B-B14F-4D97-AF65-F5344CB8AC3E}">
        <p14:creationId xmlns:p14="http://schemas.microsoft.com/office/powerpoint/2010/main" val="864319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0C9117-C594-4085-AB75-6B45C14F4544}" type="datetimeFigureOut">
              <a:rPr lang="en-US" smtClean="0"/>
              <a:t>6/23/2019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BFCE00-A119-4D0B-919D-DFE96913C74D}" type="slidenum">
              <a:rPr lang="en-US" smtClean="0"/>
              <a:t>‹#›</a:t>
            </a:fld>
            <a:endParaRPr lang="en-US"/>
          </a:p>
        </p:txBody>
      </p:sp>
    </p:spTree>
    <p:extLst>
      <p:ext uri="{BB962C8B-B14F-4D97-AF65-F5344CB8AC3E}">
        <p14:creationId xmlns:p14="http://schemas.microsoft.com/office/powerpoint/2010/main" val="1932140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0C9117-C594-4085-AB75-6B45C14F4544}" type="datetimeFigureOut">
              <a:rPr lang="en-US" smtClean="0"/>
              <a:t>6/23/2019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BFCE00-A119-4D0B-919D-DFE96913C74D}" type="slidenum">
              <a:rPr lang="en-US" smtClean="0"/>
              <a:t>‹#›</a:t>
            </a:fld>
            <a:endParaRPr lang="en-US"/>
          </a:p>
        </p:txBody>
      </p:sp>
    </p:spTree>
    <p:extLst>
      <p:ext uri="{BB962C8B-B14F-4D97-AF65-F5344CB8AC3E}">
        <p14:creationId xmlns:p14="http://schemas.microsoft.com/office/powerpoint/2010/main" val="1482919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0C9117-C594-4085-AB75-6B45C14F4544}" type="datetimeFigureOut">
              <a:rPr lang="en-US" smtClean="0"/>
              <a:t>6/23/2019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BFCE00-A119-4D0B-919D-DFE96913C74D}" type="slidenum">
              <a:rPr lang="en-US" smtClean="0"/>
              <a:t>‹#›</a:t>
            </a:fld>
            <a:endParaRPr lang="en-US"/>
          </a:p>
        </p:txBody>
      </p:sp>
    </p:spTree>
    <p:extLst>
      <p:ext uri="{BB962C8B-B14F-4D97-AF65-F5344CB8AC3E}">
        <p14:creationId xmlns:p14="http://schemas.microsoft.com/office/powerpoint/2010/main" val="1625040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a:extLst>
              <a:ext uri="{FF2B5EF4-FFF2-40B4-BE49-F238E27FC236}">
                <a16:creationId xmlns="" xmlns:a16="http://schemas.microsoft.com/office/drawing/2014/main" id="{41B0A708-25BF-4882-A677-A9EC848BC6E8}"/>
              </a:ext>
            </a:extLst>
          </p:cNvPr>
          <p:cNvSpPr>
            <a:spLocks noGrp="1"/>
          </p:cNvSpPr>
          <p:nvPr>
            <p:ph type="dt" sz="half" idx="10"/>
          </p:nvPr>
        </p:nvSpPr>
        <p:spPr/>
        <p:txBody>
          <a:bodyPr/>
          <a:lstStyle/>
          <a:p>
            <a:fld id="{720C9117-C594-4085-AB75-6B45C14F4544}" type="datetimeFigureOut">
              <a:rPr lang="en-US" smtClean="0"/>
              <a:t>6/23/2019</a:t>
            </a:fld>
            <a:endParaRPr lang="en-US"/>
          </a:p>
        </p:txBody>
      </p:sp>
      <p:sp>
        <p:nvSpPr>
          <p:cNvPr id="9" name="Footer Placeholder 8">
            <a:extLst>
              <a:ext uri="{FF2B5EF4-FFF2-40B4-BE49-F238E27FC236}">
                <a16:creationId xmlns="" xmlns:a16="http://schemas.microsoft.com/office/drawing/2014/main" id="{86DF7DD3-61BC-475A-BAF8-D2886570027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 xmlns:a16="http://schemas.microsoft.com/office/drawing/2014/main" id="{F8664C1F-2C3B-473F-AECA-BFECBDC242F1}"/>
              </a:ext>
            </a:extLst>
          </p:cNvPr>
          <p:cNvSpPr>
            <a:spLocks noGrp="1"/>
          </p:cNvSpPr>
          <p:nvPr>
            <p:ph type="sldNum" sz="quarter" idx="12"/>
          </p:nvPr>
        </p:nvSpPr>
        <p:spPr/>
        <p:txBody>
          <a:bodyPr/>
          <a:lstStyle/>
          <a:p>
            <a:fld id="{AABFCE00-A119-4D0B-919D-DFE96913C74D}" type="slidenum">
              <a:rPr lang="en-US" smtClean="0"/>
              <a:t>‹#›</a:t>
            </a:fld>
            <a:endParaRPr lang="en-US"/>
          </a:p>
        </p:txBody>
      </p:sp>
    </p:spTree>
    <p:extLst>
      <p:ext uri="{BB962C8B-B14F-4D97-AF65-F5344CB8AC3E}">
        <p14:creationId xmlns:p14="http://schemas.microsoft.com/office/powerpoint/2010/main" val="1498803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20C9117-C594-4085-AB75-6B45C14F4544}" type="datetimeFigureOut">
              <a:rPr lang="en-US" smtClean="0"/>
              <a:t>6/23/2019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FCE00-A119-4D0B-919D-DFE96913C74D}" type="slidenum">
              <a:rPr lang="en-US" smtClean="0"/>
              <a:t>‹#›</a:t>
            </a:fld>
            <a:endParaRPr lang="en-US"/>
          </a:p>
        </p:txBody>
      </p:sp>
    </p:spTree>
    <p:extLst>
      <p:ext uri="{BB962C8B-B14F-4D97-AF65-F5344CB8AC3E}">
        <p14:creationId xmlns:p14="http://schemas.microsoft.com/office/powerpoint/2010/main" val="2395666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0C9117-C594-4085-AB75-6B45C14F4544}" type="datetimeFigureOut">
              <a:rPr lang="en-US" smtClean="0"/>
              <a:t>6/23/2019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BFCE00-A119-4D0B-919D-DFE96913C74D}" type="slidenum">
              <a:rPr lang="en-US" smtClean="0"/>
              <a:t>‹#›</a:t>
            </a:fld>
            <a:endParaRPr lang="en-US"/>
          </a:p>
        </p:txBody>
      </p:sp>
      <p:sp>
        <p:nvSpPr>
          <p:cNvPr id="8" name="Rectangle 7"/>
          <p:cNvSpPr/>
          <p:nvPr userDrawn="1"/>
        </p:nvSpPr>
        <p:spPr>
          <a:xfrm flipV="1">
            <a:off x="127595" y="492346"/>
            <a:ext cx="11887200" cy="1828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logo&#10;&#10;Description generated with very high confidence">
            <a:extLst>
              <a:ext uri="{FF2B5EF4-FFF2-40B4-BE49-F238E27FC236}">
                <a16:creationId xmlns="" xmlns:a16="http://schemas.microsoft.com/office/drawing/2014/main" id="{9A6B4740-C525-4B8C-8826-A52B59328D2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391630" y="0"/>
            <a:ext cx="2800370" cy="752481"/>
          </a:xfrm>
          <a:prstGeom prst="rect">
            <a:avLst/>
          </a:prstGeom>
        </p:spPr>
      </p:pic>
    </p:spTree>
    <p:extLst>
      <p:ext uri="{BB962C8B-B14F-4D97-AF65-F5344CB8AC3E}">
        <p14:creationId xmlns:p14="http://schemas.microsoft.com/office/powerpoint/2010/main" val="1569123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156217" y="5812214"/>
            <a:ext cx="3621308" cy="497929"/>
          </a:xfrm>
          <a:prstGeom prst="rect">
            <a:avLst/>
          </a:prstGeom>
        </p:spPr>
      </p:pic>
      <p:sp>
        <p:nvSpPr>
          <p:cNvPr id="9" name="Rectangle 8"/>
          <p:cNvSpPr/>
          <p:nvPr/>
        </p:nvSpPr>
        <p:spPr>
          <a:xfrm>
            <a:off x="0" y="0"/>
            <a:ext cx="255639" cy="2399071"/>
          </a:xfrm>
          <a:prstGeom prst="rect">
            <a:avLst/>
          </a:prstGeom>
          <a:solidFill>
            <a:srgbClr val="00A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4766430"/>
            <a:ext cx="255639" cy="2091569"/>
          </a:xfrm>
          <a:prstGeom prst="rect">
            <a:avLst/>
          </a:prstGeom>
          <a:solidFill>
            <a:srgbClr val="00A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399071"/>
            <a:ext cx="255639" cy="2367359"/>
          </a:xfrm>
          <a:prstGeom prst="rect">
            <a:avLst/>
          </a:prstGeom>
          <a:solidFill>
            <a:srgbClr val="716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6200000">
            <a:off x="6200961" y="-1224611"/>
            <a:ext cx="45719" cy="11936361"/>
          </a:xfrm>
          <a:prstGeom prst="rect">
            <a:avLst/>
          </a:prstGeom>
          <a:solidFill>
            <a:srgbClr val="716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255639" y="1012723"/>
            <a:ext cx="11695061" cy="1868611"/>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spcAft>
                <a:spcPts val="600"/>
              </a:spcAft>
            </a:pPr>
            <a:r>
              <a:rPr lang="en-US" sz="5400" dirty="0"/>
              <a:t>Research Data Management: </a:t>
            </a:r>
            <a:r>
              <a:rPr lang="en-US" sz="6600" dirty="0"/>
              <a:t/>
            </a:r>
            <a:br>
              <a:rPr lang="en-US" sz="6600" dirty="0"/>
            </a:br>
            <a:r>
              <a:rPr lang="en-US" sz="8000" dirty="0"/>
              <a:t>Data Sources and Methods of Data Collection</a:t>
            </a:r>
            <a:endParaRPr lang="en-US" sz="5400" b="1" dirty="0"/>
          </a:p>
        </p:txBody>
      </p:sp>
      <p:sp>
        <p:nvSpPr>
          <p:cNvPr id="14" name="Subtitle 2"/>
          <p:cNvSpPr txBox="1">
            <a:spLocks/>
          </p:cNvSpPr>
          <p:nvPr/>
        </p:nvSpPr>
        <p:spPr>
          <a:xfrm>
            <a:off x="1226353" y="3119522"/>
            <a:ext cx="10416852" cy="1357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70000"/>
              </a:lnSpc>
              <a:buNone/>
            </a:pPr>
            <a:r>
              <a:rPr lang="en-US" sz="2400" dirty="0" smtClean="0"/>
              <a:t>Sammy Khagayi</a:t>
            </a:r>
            <a:endParaRPr lang="en-US" sz="2400" b="1" dirty="0">
              <a:solidFill>
                <a:srgbClr val="716AB0"/>
              </a:solidFill>
            </a:endParaRPr>
          </a:p>
          <a:p>
            <a:pPr marL="0" indent="0" algn="ctr">
              <a:lnSpc>
                <a:spcPct val="70000"/>
              </a:lnSpc>
              <a:buNone/>
            </a:pPr>
            <a:endParaRPr lang="en-US" sz="2400" dirty="0"/>
          </a:p>
        </p:txBody>
      </p:sp>
      <p:pic>
        <p:nvPicPr>
          <p:cNvPr id="15" name="Picture 14">
            <a:extLst>
              <a:ext uri="{FF2B5EF4-FFF2-40B4-BE49-F238E27FC236}">
                <a16:creationId xmlns="" xmlns:a16="http://schemas.microsoft.com/office/drawing/2014/main" id="{E32D5F9E-34AD-42C6-8A25-2C00B71BDF68}"/>
              </a:ext>
            </a:extLst>
          </p:cNvPr>
          <p:cNvPicPr>
            <a:picLocks noChangeAspect="1"/>
          </p:cNvPicPr>
          <p:nvPr/>
        </p:nvPicPr>
        <p:blipFill>
          <a:blip r:embed="rId3"/>
          <a:stretch>
            <a:fillRect/>
          </a:stretch>
        </p:blipFill>
        <p:spPr>
          <a:xfrm>
            <a:off x="255639" y="5150792"/>
            <a:ext cx="3024892" cy="1455012"/>
          </a:xfrm>
          <a:prstGeom prst="rect">
            <a:avLst/>
          </a:prstGeom>
        </p:spPr>
      </p:pic>
      <p:pic>
        <p:nvPicPr>
          <p:cNvPr id="16" name="Content Placeholder 3">
            <a:extLst>
              <a:ext uri="{FF2B5EF4-FFF2-40B4-BE49-F238E27FC236}">
                <a16:creationId xmlns="" xmlns:a16="http://schemas.microsoft.com/office/drawing/2014/main" id="{F3946476-0F9A-4607-9620-152622675DBF}"/>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857898" y="5215516"/>
            <a:ext cx="2476203" cy="1325563"/>
          </a:xfrm>
        </p:spPr>
      </p:pic>
    </p:spTree>
    <p:extLst>
      <p:ext uri="{BB962C8B-B14F-4D97-AF65-F5344CB8AC3E}">
        <p14:creationId xmlns:p14="http://schemas.microsoft.com/office/powerpoint/2010/main" val="22989494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FORMAT</a:t>
            </a:r>
            <a:endParaRPr lang="en-US" dirty="0"/>
          </a:p>
        </p:txBody>
      </p:sp>
      <p:sp>
        <p:nvSpPr>
          <p:cNvPr id="4" name="Content Placeholder 3"/>
          <p:cNvSpPr>
            <a:spLocks noGrp="1"/>
          </p:cNvSpPr>
          <p:nvPr>
            <p:ph idx="1"/>
          </p:nvPr>
        </p:nvSpPr>
        <p:spPr>
          <a:xfrm>
            <a:off x="698500" y="1812925"/>
            <a:ext cx="8699500" cy="4351338"/>
          </a:xfrm>
        </p:spPr>
        <p:txBody>
          <a:bodyPr/>
          <a:lstStyle/>
          <a:p>
            <a:pPr marL="0" indent="0">
              <a:buNone/>
            </a:pPr>
            <a:r>
              <a:rPr lang="en-US" dirty="0" smtClean="0"/>
              <a:t>Data </a:t>
            </a:r>
            <a:r>
              <a:rPr lang="en-US" dirty="0"/>
              <a:t>can come in many forms, including:</a:t>
            </a:r>
          </a:p>
          <a:p>
            <a:r>
              <a:rPr lang="en-US" b="1" dirty="0" smtClean="0"/>
              <a:t>Audiovisual</a:t>
            </a:r>
            <a:r>
              <a:rPr lang="en-US" dirty="0"/>
              <a:t>: images, sound recordings, </a:t>
            </a:r>
            <a:r>
              <a:rPr lang="en-US" dirty="0" smtClean="0"/>
              <a:t>video</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6448" y="3162300"/>
            <a:ext cx="5922665" cy="2709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0468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FORMAT</a:t>
            </a:r>
            <a:endParaRPr lang="en-US" dirty="0"/>
          </a:p>
        </p:txBody>
      </p:sp>
      <p:sp>
        <p:nvSpPr>
          <p:cNvPr id="4" name="Content Placeholder 3"/>
          <p:cNvSpPr>
            <a:spLocks noGrp="1"/>
          </p:cNvSpPr>
          <p:nvPr>
            <p:ph idx="1"/>
          </p:nvPr>
        </p:nvSpPr>
        <p:spPr>
          <a:xfrm>
            <a:off x="698500" y="1812925"/>
            <a:ext cx="8699500" cy="4351338"/>
          </a:xfrm>
        </p:spPr>
        <p:txBody>
          <a:bodyPr/>
          <a:lstStyle/>
          <a:p>
            <a:pPr marL="0" indent="0">
              <a:buNone/>
            </a:pPr>
            <a:r>
              <a:rPr lang="en-US" dirty="0" smtClean="0"/>
              <a:t>Data </a:t>
            </a:r>
            <a:r>
              <a:rPr lang="en-US" dirty="0"/>
              <a:t>can come in many forms, including:</a:t>
            </a:r>
          </a:p>
          <a:p>
            <a:r>
              <a:rPr lang="en-US" b="1" dirty="0" smtClean="0"/>
              <a:t>Audiovisual</a:t>
            </a:r>
            <a:r>
              <a:rPr lang="en-US" dirty="0"/>
              <a:t>: images, sound recordings, </a:t>
            </a:r>
            <a:r>
              <a:rPr lang="en-US" dirty="0" smtClean="0"/>
              <a:t>video</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2813" y="3033712"/>
            <a:ext cx="4635842" cy="345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50109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FORMAT</a:t>
            </a:r>
            <a:endParaRPr lang="en-US" dirty="0"/>
          </a:p>
        </p:txBody>
      </p:sp>
      <p:sp>
        <p:nvSpPr>
          <p:cNvPr id="4" name="Content Placeholder 3"/>
          <p:cNvSpPr>
            <a:spLocks noGrp="1"/>
          </p:cNvSpPr>
          <p:nvPr>
            <p:ph idx="1"/>
          </p:nvPr>
        </p:nvSpPr>
        <p:spPr>
          <a:xfrm>
            <a:off x="5473700" y="1419225"/>
            <a:ext cx="4940300" cy="4351338"/>
          </a:xfrm>
        </p:spPr>
        <p:txBody>
          <a:bodyPr/>
          <a:lstStyle/>
          <a:p>
            <a:pPr marL="0" indent="0">
              <a:buNone/>
            </a:pPr>
            <a:r>
              <a:rPr lang="en-US" dirty="0" smtClean="0"/>
              <a:t>Data </a:t>
            </a:r>
            <a:r>
              <a:rPr lang="en-US" dirty="0"/>
              <a:t>can come in many forms, including:</a:t>
            </a:r>
          </a:p>
          <a:p>
            <a:r>
              <a:rPr lang="en-US" b="1" dirty="0" smtClean="0"/>
              <a:t>Models</a:t>
            </a:r>
            <a:r>
              <a:rPr lang="en-US" b="1" dirty="0"/>
              <a:t>, computer </a:t>
            </a:r>
            <a:r>
              <a:rPr lang="en-US" b="1" dirty="0" smtClean="0"/>
              <a:t>code</a:t>
            </a:r>
            <a:endParaRPr lang="en-US" dirty="0"/>
          </a:p>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1439862"/>
            <a:ext cx="4090988" cy="3047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1700" y="4119609"/>
            <a:ext cx="4106863" cy="2759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8588" y="2981325"/>
            <a:ext cx="5534025" cy="386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23762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FORMAT</a:t>
            </a:r>
            <a:endParaRPr lang="en-US" dirty="0"/>
          </a:p>
        </p:txBody>
      </p:sp>
      <p:sp>
        <p:nvSpPr>
          <p:cNvPr id="4" name="Content Placeholder 3"/>
          <p:cNvSpPr>
            <a:spLocks noGrp="1"/>
          </p:cNvSpPr>
          <p:nvPr>
            <p:ph idx="1"/>
          </p:nvPr>
        </p:nvSpPr>
        <p:spPr>
          <a:xfrm>
            <a:off x="444500" y="1774825"/>
            <a:ext cx="5029200" cy="4351338"/>
          </a:xfrm>
        </p:spPr>
        <p:txBody>
          <a:bodyPr/>
          <a:lstStyle/>
          <a:p>
            <a:pPr marL="0" indent="0">
              <a:buNone/>
            </a:pPr>
            <a:r>
              <a:rPr lang="en-US" dirty="0" smtClean="0"/>
              <a:t>Data </a:t>
            </a:r>
            <a:r>
              <a:rPr lang="en-US" dirty="0"/>
              <a:t>can come in many forms, including:</a:t>
            </a:r>
          </a:p>
          <a:p>
            <a:r>
              <a:rPr lang="en-US" b="1" dirty="0" smtClean="0"/>
              <a:t>Discipline-specific</a:t>
            </a:r>
            <a:r>
              <a:rPr lang="en-US" dirty="0"/>
              <a:t>: </a:t>
            </a:r>
            <a:r>
              <a:rPr lang="en-US" dirty="0" smtClean="0"/>
              <a:t>raster in Geographical Information Systems, </a:t>
            </a:r>
            <a:r>
              <a:rPr lang="en-US" dirty="0"/>
              <a:t>CIF in </a:t>
            </a:r>
            <a:r>
              <a:rPr lang="en-US" dirty="0" smtClean="0"/>
              <a:t>chemistry, genomic</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6200" y="849313"/>
            <a:ext cx="4191000" cy="2814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000" y="3917608"/>
            <a:ext cx="3644900" cy="2732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3949" y="3930308"/>
            <a:ext cx="3346451" cy="269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65622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FORMAT</a:t>
            </a:r>
            <a:endParaRPr lang="en-US" dirty="0"/>
          </a:p>
        </p:txBody>
      </p:sp>
      <p:sp>
        <p:nvSpPr>
          <p:cNvPr id="4" name="Content Placeholder 3"/>
          <p:cNvSpPr>
            <a:spLocks noGrp="1"/>
          </p:cNvSpPr>
          <p:nvPr>
            <p:ph idx="1"/>
          </p:nvPr>
        </p:nvSpPr>
        <p:spPr>
          <a:xfrm>
            <a:off x="6616700" y="1625600"/>
            <a:ext cx="4787900" cy="1282701"/>
          </a:xfrm>
        </p:spPr>
        <p:txBody>
          <a:bodyPr>
            <a:normAutofit fontScale="85000" lnSpcReduction="20000"/>
          </a:bodyPr>
          <a:lstStyle/>
          <a:p>
            <a:pPr marL="0" indent="0">
              <a:buNone/>
            </a:pPr>
            <a:r>
              <a:rPr lang="en-US" dirty="0" smtClean="0"/>
              <a:t>Data </a:t>
            </a:r>
            <a:r>
              <a:rPr lang="en-US" dirty="0"/>
              <a:t>can come in many forms, including:</a:t>
            </a:r>
          </a:p>
          <a:p>
            <a:r>
              <a:rPr lang="en-US" b="1" dirty="0"/>
              <a:t>Instrument-specific</a:t>
            </a:r>
            <a:r>
              <a:rPr lang="en-US" dirty="0"/>
              <a:t>: </a:t>
            </a:r>
            <a:r>
              <a:rPr lang="en-US" dirty="0" smtClean="0"/>
              <a:t>ECG outputs, electron microscopy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170" y="1549400"/>
            <a:ext cx="5627052"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6155" y="4495800"/>
            <a:ext cx="6971558"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89808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stability/permanence</a:t>
            </a:r>
            <a:endParaRPr lang="en-US" dirty="0"/>
          </a:p>
        </p:txBody>
      </p:sp>
      <p:sp>
        <p:nvSpPr>
          <p:cNvPr id="4" name="Content Placeholder 3"/>
          <p:cNvSpPr>
            <a:spLocks noGrp="1"/>
          </p:cNvSpPr>
          <p:nvPr>
            <p:ph idx="1"/>
          </p:nvPr>
        </p:nvSpPr>
        <p:spPr>
          <a:xfrm>
            <a:off x="6400800" y="1393031"/>
            <a:ext cx="5638800" cy="4575175"/>
          </a:xfrm>
        </p:spPr>
        <p:txBody>
          <a:bodyPr>
            <a:normAutofit/>
          </a:bodyPr>
          <a:lstStyle/>
          <a:p>
            <a:pPr marL="0" indent="0">
              <a:buNone/>
            </a:pPr>
            <a:r>
              <a:rPr lang="en-US" dirty="0"/>
              <a:t>How stable is the data?</a:t>
            </a:r>
          </a:p>
          <a:p>
            <a:r>
              <a:rPr lang="en-US" dirty="0"/>
              <a:t>Data can also be fixed or changing over the course of the project (and perhaps beyond the project's </a:t>
            </a:r>
            <a:r>
              <a:rPr lang="en-US" dirty="0" smtClean="0"/>
              <a:t>end)</a:t>
            </a:r>
            <a:br>
              <a:rPr lang="en-US" dirty="0" smtClean="0"/>
            </a:br>
            <a:r>
              <a:rPr lang="en-US" dirty="0" smtClean="0"/>
              <a:t>- Do </a:t>
            </a:r>
            <a:r>
              <a:rPr lang="en-US" dirty="0"/>
              <a:t>the data ever change? </a:t>
            </a:r>
            <a:r>
              <a:rPr lang="en-US" dirty="0" smtClean="0"/>
              <a:t/>
            </a:r>
            <a:br>
              <a:rPr lang="en-US" dirty="0" smtClean="0"/>
            </a:br>
            <a:r>
              <a:rPr lang="en-US" dirty="0" smtClean="0"/>
              <a:t>- Do </a:t>
            </a:r>
            <a:r>
              <a:rPr lang="en-US" dirty="0"/>
              <a:t>they </a:t>
            </a:r>
            <a:r>
              <a:rPr lang="en-US" dirty="0" smtClean="0"/>
              <a:t>grow?</a:t>
            </a:r>
            <a:br>
              <a:rPr lang="en-US" dirty="0" smtClean="0"/>
            </a:br>
            <a:r>
              <a:rPr lang="en-US" dirty="0" smtClean="0"/>
              <a:t>- Is </a:t>
            </a:r>
            <a:r>
              <a:rPr lang="en-US" dirty="0"/>
              <a:t>previously </a:t>
            </a:r>
            <a:r>
              <a:rPr lang="en-US" dirty="0" smtClean="0"/>
              <a:t>data </a:t>
            </a:r>
            <a:r>
              <a:rPr lang="en-US" dirty="0"/>
              <a:t>subject to </a:t>
            </a:r>
            <a:r>
              <a:rPr lang="en-US" dirty="0" smtClean="0"/>
              <a:t>correction?</a:t>
            </a:r>
            <a:br>
              <a:rPr lang="en-US" dirty="0" smtClean="0"/>
            </a:br>
            <a:r>
              <a:rPr lang="en-US" dirty="0" smtClean="0"/>
              <a:t>- Need </a:t>
            </a:r>
            <a:r>
              <a:rPr lang="en-US" dirty="0"/>
              <a:t>to keep track of data versions? </a:t>
            </a:r>
            <a:endParaRPr lang="en-US" dirty="0" smtClean="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21" y="1574800"/>
            <a:ext cx="6102957" cy="402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03793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stability/permanence</a:t>
            </a:r>
            <a:endParaRPr lang="en-US" dirty="0"/>
          </a:p>
        </p:txBody>
      </p:sp>
      <p:sp>
        <p:nvSpPr>
          <p:cNvPr id="4" name="Content Placeholder 3"/>
          <p:cNvSpPr>
            <a:spLocks noGrp="1"/>
          </p:cNvSpPr>
          <p:nvPr>
            <p:ph idx="1"/>
          </p:nvPr>
        </p:nvSpPr>
        <p:spPr/>
        <p:txBody>
          <a:bodyPr>
            <a:normAutofit fontScale="92500" lnSpcReduction="20000"/>
          </a:bodyPr>
          <a:lstStyle/>
          <a:p>
            <a:pPr marL="0" indent="0">
              <a:buNone/>
            </a:pPr>
            <a:r>
              <a:rPr lang="en-US" dirty="0" smtClean="0"/>
              <a:t>With </a:t>
            </a:r>
            <a:r>
              <a:rPr lang="en-US" dirty="0"/>
              <a:t>respect to time, </a:t>
            </a:r>
            <a:r>
              <a:rPr lang="en-US" dirty="0" smtClean="0"/>
              <a:t>we consider:</a:t>
            </a:r>
            <a:endParaRPr lang="en-US" dirty="0"/>
          </a:p>
          <a:p>
            <a:r>
              <a:rPr lang="en-US" b="1" dirty="0"/>
              <a:t>Fixed datasets</a:t>
            </a:r>
            <a:r>
              <a:rPr lang="en-US" dirty="0"/>
              <a:t>: never change after being collected or </a:t>
            </a:r>
            <a:r>
              <a:rPr lang="en-US" dirty="0" smtClean="0"/>
              <a:t>generated</a:t>
            </a:r>
            <a:br>
              <a:rPr lang="en-US" dirty="0" smtClean="0"/>
            </a:br>
            <a:r>
              <a:rPr lang="en-US" dirty="0" smtClean="0"/>
              <a:t>		       </a:t>
            </a:r>
            <a:r>
              <a:rPr lang="en-US" dirty="0" smtClean="0">
                <a:solidFill>
                  <a:srgbClr val="FF0000"/>
                </a:solidFill>
              </a:rPr>
              <a:t>e.g.?</a:t>
            </a:r>
            <a:r>
              <a:rPr lang="en-US" dirty="0" smtClean="0"/>
              <a:t>	</a:t>
            </a:r>
            <a:endParaRPr lang="en-US" dirty="0"/>
          </a:p>
          <a:p>
            <a:r>
              <a:rPr lang="en-US" b="1" dirty="0" smtClean="0"/>
              <a:t>Growing datasets</a:t>
            </a:r>
            <a:r>
              <a:rPr lang="en-US" dirty="0" smtClean="0"/>
              <a:t>: new data may be added, but the old data is never changed or deleted</a:t>
            </a:r>
            <a:br>
              <a:rPr lang="en-US" dirty="0" smtClean="0"/>
            </a:br>
            <a:r>
              <a:rPr lang="en-US" dirty="0" smtClean="0"/>
              <a:t>		       </a:t>
            </a:r>
            <a:r>
              <a:rPr lang="en-US" dirty="0" smtClean="0">
                <a:solidFill>
                  <a:srgbClr val="FF0000"/>
                </a:solidFill>
              </a:rPr>
              <a:t>e.g.?</a:t>
            </a:r>
            <a:r>
              <a:rPr lang="en-US" dirty="0" smtClean="0"/>
              <a:t>	</a:t>
            </a:r>
          </a:p>
          <a:p>
            <a:r>
              <a:rPr lang="en-US" b="1" dirty="0"/>
              <a:t>Revisable datasets: </a:t>
            </a:r>
            <a:r>
              <a:rPr lang="en-US" dirty="0"/>
              <a:t>new data may be added, and old data may be changed or deleted</a:t>
            </a:r>
            <a:br>
              <a:rPr lang="en-US" dirty="0"/>
            </a:br>
            <a:r>
              <a:rPr lang="en-US" dirty="0"/>
              <a:t>		       </a:t>
            </a:r>
            <a:r>
              <a:rPr lang="en-US" dirty="0">
                <a:solidFill>
                  <a:srgbClr val="FF0000"/>
                </a:solidFill>
              </a:rPr>
              <a:t>e.g.?</a:t>
            </a:r>
          </a:p>
          <a:p>
            <a:r>
              <a:rPr lang="en-US" dirty="0"/>
              <a:t>Keeping track of rapidly changing datasets can be a challenge so it is imperative that you begin with a plan to carry you through the entire data management process.</a:t>
            </a:r>
          </a:p>
          <a:p>
            <a:endParaRPr lang="en-US" dirty="0"/>
          </a:p>
        </p:txBody>
      </p:sp>
    </p:spTree>
    <p:extLst>
      <p:ext uri="{BB962C8B-B14F-4D97-AF65-F5344CB8AC3E}">
        <p14:creationId xmlns:p14="http://schemas.microsoft.com/office/powerpoint/2010/main" val="234907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volume/size</a:t>
            </a:r>
            <a:endParaRPr lang="en-US" dirty="0"/>
          </a:p>
        </p:txBody>
      </p:sp>
      <p:sp>
        <p:nvSpPr>
          <p:cNvPr id="4" name="Content Placeholder 3"/>
          <p:cNvSpPr>
            <a:spLocks noGrp="1"/>
          </p:cNvSpPr>
          <p:nvPr>
            <p:ph idx="1"/>
          </p:nvPr>
        </p:nvSpPr>
        <p:spPr>
          <a:xfrm>
            <a:off x="7658100" y="1651000"/>
            <a:ext cx="3987800" cy="4140199"/>
          </a:xfrm>
        </p:spPr>
        <p:txBody>
          <a:bodyPr>
            <a:normAutofit/>
          </a:bodyPr>
          <a:lstStyle/>
          <a:p>
            <a:r>
              <a:rPr lang="en-US" dirty="0" smtClean="0"/>
              <a:t>Data size varies:</a:t>
            </a:r>
            <a:br>
              <a:rPr lang="en-US" dirty="0" smtClean="0"/>
            </a:br>
            <a:r>
              <a:rPr lang="en-US" dirty="0" smtClean="0"/>
              <a:t>- </a:t>
            </a:r>
            <a:r>
              <a:rPr lang="en-US" sz="2600" dirty="0" smtClean="0"/>
              <a:t>e.g. image </a:t>
            </a:r>
            <a:r>
              <a:rPr lang="en-US" sz="2600" dirty="0"/>
              <a:t>data </a:t>
            </a:r>
            <a:r>
              <a:rPr lang="en-US" sz="2600" dirty="0" smtClean="0"/>
              <a:t>requires </a:t>
            </a:r>
            <a:r>
              <a:rPr lang="en-US" sz="2600" dirty="0"/>
              <a:t>a lot of storage space, so you'll want to decide whether to retain all your images (and, if not, how you will decide which to discard) and where such large data can be housed. </a:t>
            </a:r>
            <a:endParaRPr lang="en-US" sz="2600" dirty="0" smtClean="0"/>
          </a:p>
          <a:p>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600" y="1345917"/>
            <a:ext cx="5435600" cy="4068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3"/>
          <p:cNvSpPr txBox="1">
            <a:spLocks/>
          </p:cNvSpPr>
          <p:nvPr/>
        </p:nvSpPr>
        <p:spPr>
          <a:xfrm>
            <a:off x="787400" y="5553075"/>
            <a:ext cx="10693400" cy="1177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Be sure to know your archiving organization's capacity for storage and backups.</a:t>
            </a:r>
          </a:p>
        </p:txBody>
      </p:sp>
    </p:spTree>
    <p:extLst>
      <p:ext uri="{BB962C8B-B14F-4D97-AF65-F5344CB8AC3E}">
        <p14:creationId xmlns:p14="http://schemas.microsoft.com/office/powerpoint/2010/main" val="30800150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volume/size</a:t>
            </a:r>
            <a:endParaRPr lang="en-US" dirty="0"/>
          </a:p>
        </p:txBody>
      </p:sp>
      <p:sp>
        <p:nvSpPr>
          <p:cNvPr id="4" name="Content Placeholder 3"/>
          <p:cNvSpPr>
            <a:spLocks noGrp="1"/>
          </p:cNvSpPr>
          <p:nvPr>
            <p:ph idx="1"/>
          </p:nvPr>
        </p:nvSpPr>
        <p:spPr>
          <a:xfrm>
            <a:off x="838200" y="1511300"/>
            <a:ext cx="10121900" cy="4665663"/>
          </a:xfrm>
        </p:spPr>
        <p:txBody>
          <a:bodyPr>
            <a:normAutofit/>
          </a:bodyPr>
          <a:lstStyle/>
          <a:p>
            <a:r>
              <a:rPr lang="en-US" dirty="0" smtClean="0"/>
              <a:t>To </a:t>
            </a:r>
            <a:r>
              <a:rPr lang="en-US" dirty="0"/>
              <a:t>avoid being under-prepared, estimate the growth rate of your data. </a:t>
            </a:r>
            <a:r>
              <a:rPr lang="en-US" dirty="0" smtClean="0"/>
              <a:t>You need to </a:t>
            </a:r>
            <a:r>
              <a:rPr lang="en-US" dirty="0"/>
              <a:t>consider </a:t>
            </a:r>
            <a:r>
              <a:rPr lang="en-US" dirty="0" smtClean="0"/>
              <a:t>the following:</a:t>
            </a:r>
            <a:endParaRPr lang="en-US" dirty="0"/>
          </a:p>
          <a:p>
            <a:pPr lvl="1"/>
            <a:r>
              <a:rPr lang="en-US" sz="2600" dirty="0"/>
              <a:t>Are you manually collecting and recording data?</a:t>
            </a:r>
          </a:p>
          <a:p>
            <a:pPr lvl="1"/>
            <a:r>
              <a:rPr lang="en-US" sz="2600" dirty="0" smtClean="0"/>
              <a:t>What instruments /device/computers are used </a:t>
            </a:r>
            <a:r>
              <a:rPr lang="en-US" sz="2600" dirty="0"/>
              <a:t>to collect data?</a:t>
            </a:r>
          </a:p>
          <a:p>
            <a:pPr lvl="1"/>
            <a:r>
              <a:rPr lang="en-US" sz="2600" dirty="0"/>
              <a:t>Is your data collection highly iterative?</a:t>
            </a:r>
          </a:p>
          <a:p>
            <a:pPr lvl="1"/>
            <a:r>
              <a:rPr lang="en-US" sz="2600" dirty="0"/>
              <a:t>How much data will you </a:t>
            </a:r>
            <a:r>
              <a:rPr lang="en-US" sz="2600" dirty="0" smtClean="0"/>
              <a:t>accumulate </a:t>
            </a:r>
            <a:r>
              <a:rPr lang="en-US" sz="2600" dirty="0"/>
              <a:t>every month or every 90 days?</a:t>
            </a:r>
          </a:p>
          <a:p>
            <a:pPr lvl="1"/>
            <a:r>
              <a:rPr lang="en-US" sz="2600" dirty="0"/>
              <a:t>How much data do you anticipate collecting and generating by the end of your project?</a:t>
            </a:r>
          </a:p>
          <a:p>
            <a:endParaRPr lang="en-US" dirty="0"/>
          </a:p>
        </p:txBody>
      </p:sp>
    </p:spTree>
    <p:extLst>
      <p:ext uri="{BB962C8B-B14F-4D97-AF65-F5344CB8AC3E}">
        <p14:creationId xmlns:p14="http://schemas.microsoft.com/office/powerpoint/2010/main" val="29554897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methods…..practical</a:t>
            </a:r>
            <a:endParaRPr lang="en-US" dirty="0"/>
          </a:p>
        </p:txBody>
      </p:sp>
      <p:sp>
        <p:nvSpPr>
          <p:cNvPr id="4" name="Content Placeholder 3"/>
          <p:cNvSpPr>
            <a:spLocks noGrp="1"/>
          </p:cNvSpPr>
          <p:nvPr>
            <p:ph idx="1"/>
          </p:nvPr>
        </p:nvSpPr>
        <p:spPr>
          <a:xfrm>
            <a:off x="838200" y="1511300"/>
            <a:ext cx="10121900" cy="4665663"/>
          </a:xfrm>
        </p:spPr>
        <p:txBody>
          <a:bodyPr>
            <a:normAutofit/>
          </a:bodyPr>
          <a:lstStyle/>
          <a:p>
            <a:r>
              <a:rPr lang="en-US" dirty="0" smtClean="0"/>
              <a:t>Based on the above discussion and your experience…….</a:t>
            </a:r>
            <a:br>
              <a:rPr lang="en-US" dirty="0" smtClean="0"/>
            </a:br>
            <a:r>
              <a:rPr lang="en-US" dirty="0" smtClean="0"/>
              <a:t>- what are the relevant data collection methods and techniques?</a:t>
            </a:r>
          </a:p>
          <a:p>
            <a:pPr marL="0" indent="0" algn="ctr">
              <a:buNone/>
            </a:pPr>
            <a:r>
              <a:rPr lang="en-US" dirty="0" smtClean="0">
                <a:solidFill>
                  <a:srgbClr val="FF0000"/>
                </a:solidFill>
              </a:rPr>
              <a:t>Brief list of these!</a:t>
            </a:r>
            <a:endParaRPr lang="en-US" dirty="0">
              <a:solidFill>
                <a:srgbClr val="FF0000"/>
              </a:solidFill>
            </a:endParaRPr>
          </a:p>
        </p:txBody>
      </p:sp>
    </p:spTree>
    <p:extLst>
      <p:ext uri="{BB962C8B-B14F-4D97-AF65-F5344CB8AC3E}">
        <p14:creationId xmlns:p14="http://schemas.microsoft.com/office/powerpoint/2010/main" val="19045287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678155-9C28-4367-A8C7-DE4E33E18708}"/>
              </a:ext>
            </a:extLst>
          </p:cNvPr>
          <p:cNvSpPr>
            <a:spLocks noGrp="1"/>
          </p:cNvSpPr>
          <p:nvPr>
            <p:ph type="title"/>
          </p:nvPr>
        </p:nvSpPr>
        <p:spPr>
          <a:xfrm>
            <a:off x="-215900" y="802591"/>
            <a:ext cx="12407900" cy="1325563"/>
          </a:xfrm>
        </p:spPr>
        <p:txBody>
          <a:bodyPr/>
          <a:lstStyle/>
          <a:p>
            <a:pPr algn="ctr"/>
            <a:r>
              <a:rPr lang="en-US" dirty="0" smtClean="0"/>
              <a:t>Research data management (RDM) cycle</a:t>
            </a:r>
            <a:endParaRPr lang="en-US" dirty="0"/>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700" y="1841500"/>
            <a:ext cx="7416332"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54359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Acknowledgements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64976" y="3429000"/>
            <a:ext cx="2476203" cy="1325563"/>
          </a:xfr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b="16406"/>
          <a:stretch/>
        </p:blipFill>
        <p:spPr>
          <a:xfrm>
            <a:off x="8579877" y="2343750"/>
            <a:ext cx="3434069" cy="394998"/>
          </a:xfrm>
          <a:prstGeom prst="rect">
            <a:avLst/>
          </a:prstGeom>
        </p:spPr>
      </p:pic>
      <p:pic>
        <p:nvPicPr>
          <p:cNvPr id="14" name="Picture 13">
            <a:extLst>
              <a:ext uri="{FF2B5EF4-FFF2-40B4-BE49-F238E27FC236}">
                <a16:creationId xmlns="" xmlns:a16="http://schemas.microsoft.com/office/drawing/2014/main" id="{6C80D0AE-AC65-4CAF-9D82-9269F12111B7}"/>
              </a:ext>
            </a:extLst>
          </p:cNvPr>
          <p:cNvPicPr>
            <a:picLocks noChangeAspect="1"/>
          </p:cNvPicPr>
          <p:nvPr/>
        </p:nvPicPr>
        <p:blipFill>
          <a:blip r:embed="rId4"/>
          <a:stretch>
            <a:fillRect/>
          </a:stretch>
        </p:blipFill>
        <p:spPr>
          <a:xfrm>
            <a:off x="390284" y="2011242"/>
            <a:ext cx="3548669" cy="1455012"/>
          </a:xfrm>
          <a:prstGeom prst="rect">
            <a:avLst/>
          </a:prstGeom>
        </p:spPr>
      </p:pic>
    </p:spTree>
    <p:extLst>
      <p:ext uri="{BB962C8B-B14F-4D97-AF65-F5344CB8AC3E}">
        <p14:creationId xmlns:p14="http://schemas.microsoft.com/office/powerpoint/2010/main" val="28682471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678155-9C28-4367-A8C7-DE4E33E18708}"/>
              </a:ext>
            </a:extLst>
          </p:cNvPr>
          <p:cNvSpPr>
            <a:spLocks noGrp="1"/>
          </p:cNvSpPr>
          <p:nvPr>
            <p:ph type="title"/>
          </p:nvPr>
        </p:nvSpPr>
        <p:spPr>
          <a:xfrm>
            <a:off x="838200" y="815291"/>
            <a:ext cx="10515600" cy="1325563"/>
          </a:xfrm>
        </p:spPr>
        <p:txBody>
          <a:bodyPr/>
          <a:lstStyle/>
          <a:p>
            <a:pPr algn="ctr"/>
            <a:r>
              <a:rPr lang="en-US" dirty="0"/>
              <a:t>Sources and methods of data collection</a:t>
            </a: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700" y="1841500"/>
            <a:ext cx="7416332"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6591300" y="4584700"/>
            <a:ext cx="1206500" cy="11811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022616" y="5499100"/>
            <a:ext cx="1206500" cy="11811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441700" y="4597400"/>
            <a:ext cx="1206500" cy="11811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591300" y="2762250"/>
            <a:ext cx="1206500" cy="11811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7562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and </a:t>
            </a:r>
            <a:r>
              <a:rPr lang="en-US" dirty="0" smtClean="0"/>
              <a:t>methods </a:t>
            </a:r>
            <a:r>
              <a:rPr lang="en-US" dirty="0"/>
              <a:t>of </a:t>
            </a:r>
            <a:r>
              <a:rPr lang="en-US" dirty="0" smtClean="0"/>
              <a:t>data collection</a:t>
            </a:r>
            <a:endParaRPr lang="en-US" dirty="0"/>
          </a:p>
        </p:txBody>
      </p:sp>
      <p:sp>
        <p:nvSpPr>
          <p:cNvPr id="3" name="Content Placeholder 2"/>
          <p:cNvSpPr>
            <a:spLocks noGrp="1"/>
          </p:cNvSpPr>
          <p:nvPr>
            <p:ph idx="1"/>
          </p:nvPr>
        </p:nvSpPr>
        <p:spPr>
          <a:xfrm>
            <a:off x="1016000" y="1825625"/>
            <a:ext cx="9613900" cy="4351338"/>
          </a:xfrm>
        </p:spPr>
        <p:txBody>
          <a:bodyPr>
            <a:normAutofit/>
          </a:bodyPr>
          <a:lstStyle/>
          <a:p>
            <a:r>
              <a:rPr lang="en-US" sz="2800" dirty="0" smtClean="0"/>
              <a:t>Research generates </a:t>
            </a:r>
            <a:r>
              <a:rPr lang="en-US" sz="2800" dirty="0"/>
              <a:t>and </a:t>
            </a:r>
            <a:r>
              <a:rPr lang="en-US" sz="2800" dirty="0" smtClean="0"/>
              <a:t>collects data in different forms, varieties and for different purposes </a:t>
            </a:r>
          </a:p>
          <a:p>
            <a:r>
              <a:rPr lang="en-US" sz="3000" dirty="0" smtClean="0"/>
              <a:t>For proper data management, </a:t>
            </a:r>
            <a:r>
              <a:rPr lang="en-US" sz="3000" dirty="0"/>
              <a:t>it's </a:t>
            </a:r>
            <a:r>
              <a:rPr lang="en-US" sz="3000" dirty="0" smtClean="0"/>
              <a:t>paramount to </a:t>
            </a:r>
            <a:r>
              <a:rPr lang="en-US" sz="3000" dirty="0"/>
              <a:t>categorize your data </a:t>
            </a:r>
            <a:r>
              <a:rPr lang="en-US" sz="3000" dirty="0" smtClean="0"/>
              <a:t>based on the following: </a:t>
            </a:r>
            <a:r>
              <a:rPr lang="en-US" sz="3000" dirty="0" smtClean="0"/>
              <a:t/>
            </a:r>
            <a:br>
              <a:rPr lang="en-US" sz="3000" dirty="0" smtClean="0"/>
            </a:br>
            <a:r>
              <a:rPr lang="en-US" sz="3000" dirty="0" smtClean="0"/>
              <a:t>- by source </a:t>
            </a:r>
            <a:br>
              <a:rPr lang="en-US" sz="3000" dirty="0" smtClean="0"/>
            </a:br>
            <a:r>
              <a:rPr lang="en-US" sz="3000" dirty="0" smtClean="0"/>
              <a:t>- format </a:t>
            </a:r>
            <a:br>
              <a:rPr lang="en-US" sz="3000" dirty="0" smtClean="0"/>
            </a:br>
            <a:r>
              <a:rPr lang="en-US" sz="3000" dirty="0" smtClean="0"/>
              <a:t>- permanency/stability</a:t>
            </a:r>
            <a:br>
              <a:rPr lang="en-US" sz="3000" dirty="0" smtClean="0"/>
            </a:br>
            <a:r>
              <a:rPr lang="en-US" sz="3000" dirty="0" smtClean="0"/>
              <a:t>- volume</a:t>
            </a:r>
            <a:r>
              <a:rPr lang="en-US" sz="3000" dirty="0"/>
              <a:t>.</a:t>
            </a:r>
          </a:p>
          <a:p>
            <a:r>
              <a:rPr lang="en-US" dirty="0">
                <a:cs typeface="Microsoft Sans Serif" pitchFamily="34" charset="0"/>
              </a:rPr>
              <a:t>The category(</a:t>
            </a:r>
            <a:r>
              <a:rPr lang="en-US" dirty="0" err="1">
                <a:cs typeface="Microsoft Sans Serif" pitchFamily="34" charset="0"/>
              </a:rPr>
              <a:t>ies</a:t>
            </a:r>
            <a:r>
              <a:rPr lang="en-US" dirty="0">
                <a:cs typeface="Microsoft Sans Serif" pitchFamily="34" charset="0"/>
              </a:rPr>
              <a:t>) your data comes from will affect the choices that you make throughout your data management </a:t>
            </a:r>
            <a:r>
              <a:rPr lang="en-US" dirty="0" smtClean="0">
                <a:cs typeface="Microsoft Sans Serif" pitchFamily="34" charset="0"/>
              </a:rPr>
              <a:t>plan</a:t>
            </a:r>
            <a:endParaRPr lang="en-US" sz="2800" dirty="0">
              <a:cs typeface="Microsoft Sans Serif" pitchFamily="34" charset="0"/>
            </a:endParaRPr>
          </a:p>
        </p:txBody>
      </p:sp>
    </p:spTree>
    <p:extLst>
      <p:ext uri="{BB962C8B-B14F-4D97-AF65-F5344CB8AC3E}">
        <p14:creationId xmlns:p14="http://schemas.microsoft.com/office/powerpoint/2010/main" val="303693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a:t>
            </a:r>
            <a:endParaRPr lang="en-US" dirty="0"/>
          </a:p>
        </p:txBody>
      </p:sp>
      <p:sp>
        <p:nvSpPr>
          <p:cNvPr id="3" name="Content Placeholder 2"/>
          <p:cNvSpPr>
            <a:spLocks noGrp="1"/>
          </p:cNvSpPr>
          <p:nvPr>
            <p:ph idx="1"/>
          </p:nvPr>
        </p:nvSpPr>
        <p:spPr>
          <a:xfrm>
            <a:off x="215900" y="1447800"/>
            <a:ext cx="6400800" cy="5181600"/>
          </a:xfrm>
        </p:spPr>
        <p:txBody>
          <a:bodyPr>
            <a:normAutofit/>
          </a:bodyPr>
          <a:lstStyle/>
          <a:p>
            <a:pPr marL="114300" indent="0">
              <a:buNone/>
            </a:pPr>
            <a:r>
              <a:rPr lang="en-US" sz="2800" b="1" dirty="0">
                <a:cs typeface="Microsoft Sans Serif" pitchFamily="34" charset="0"/>
              </a:rPr>
              <a:t>Observational</a:t>
            </a:r>
          </a:p>
          <a:p>
            <a:r>
              <a:rPr lang="en-US" sz="2800" dirty="0" smtClean="0">
                <a:cs typeface="Microsoft Sans Serif" pitchFamily="34" charset="0"/>
              </a:rPr>
              <a:t>Captured </a:t>
            </a:r>
            <a:r>
              <a:rPr lang="en-US" sz="2800" dirty="0">
                <a:cs typeface="Microsoft Sans Serif" pitchFamily="34" charset="0"/>
              </a:rPr>
              <a:t>in real-time, typically </a:t>
            </a:r>
            <a:r>
              <a:rPr lang="en-US" sz="2800" dirty="0" smtClean="0">
                <a:cs typeface="Microsoft Sans Serif" pitchFamily="34" charset="0"/>
              </a:rPr>
              <a:t>as close as possible to real environment in which events occur</a:t>
            </a:r>
            <a:endParaRPr lang="en-US" sz="2800" dirty="0">
              <a:cs typeface="Microsoft Sans Serif" pitchFamily="34" charset="0"/>
            </a:endParaRPr>
          </a:p>
          <a:p>
            <a:r>
              <a:rPr lang="en-US" sz="2800" dirty="0">
                <a:cs typeface="Microsoft Sans Serif" pitchFamily="34" charset="0"/>
              </a:rPr>
              <a:t>Usually irreplaceable and therefore the most important to safeguard</a:t>
            </a:r>
          </a:p>
          <a:p>
            <a:r>
              <a:rPr lang="en-US" sz="2800" dirty="0">
                <a:cs typeface="Microsoft Sans Serif" pitchFamily="34" charset="0"/>
              </a:rPr>
              <a:t>Examples: </a:t>
            </a:r>
            <a:r>
              <a:rPr lang="en-US" sz="2800" dirty="0" smtClean="0">
                <a:cs typeface="Microsoft Sans Serif" pitchFamily="34" charset="0"/>
              </a:rPr>
              <a:t>Temp readings</a:t>
            </a:r>
            <a:r>
              <a:rPr lang="en-US" sz="2800" dirty="0">
                <a:cs typeface="Microsoft Sans Serif" pitchFamily="34" charset="0"/>
              </a:rPr>
              <a:t>, b</a:t>
            </a:r>
            <a:r>
              <a:rPr lang="en-US" sz="2800" dirty="0" smtClean="0">
                <a:cs typeface="Microsoft Sans Serif" pitchFamily="34" charset="0"/>
              </a:rPr>
              <a:t>ody fever, </a:t>
            </a:r>
            <a:r>
              <a:rPr lang="en-US" sz="2800" dirty="0">
                <a:cs typeface="Microsoft Sans Serif" pitchFamily="34" charset="0"/>
              </a:rPr>
              <a:t>survey results, images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891" y="1304926"/>
            <a:ext cx="5139509"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5500" y="4489042"/>
            <a:ext cx="2806700" cy="2218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3964" y="4470402"/>
            <a:ext cx="3145640" cy="2236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58725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a:t>
            </a:r>
            <a:endParaRPr lang="en-US" dirty="0"/>
          </a:p>
        </p:txBody>
      </p:sp>
      <p:sp>
        <p:nvSpPr>
          <p:cNvPr id="3" name="Content Placeholder 2"/>
          <p:cNvSpPr>
            <a:spLocks noGrp="1"/>
          </p:cNvSpPr>
          <p:nvPr>
            <p:ph idx="1"/>
          </p:nvPr>
        </p:nvSpPr>
        <p:spPr>
          <a:xfrm>
            <a:off x="5791200" y="1039813"/>
            <a:ext cx="6400800" cy="5181600"/>
          </a:xfrm>
        </p:spPr>
        <p:txBody>
          <a:bodyPr>
            <a:normAutofit/>
          </a:bodyPr>
          <a:lstStyle/>
          <a:p>
            <a:pPr marL="0" indent="0">
              <a:buNone/>
            </a:pPr>
            <a:r>
              <a:rPr lang="en-US" b="1" dirty="0" smtClean="0">
                <a:cs typeface="Microsoft Sans Serif" pitchFamily="34" charset="0"/>
              </a:rPr>
              <a:t>Experimental</a:t>
            </a:r>
            <a:endParaRPr lang="en-US" b="1" dirty="0">
              <a:cs typeface="Microsoft Sans Serif" pitchFamily="34" charset="0"/>
            </a:endParaRPr>
          </a:p>
          <a:p>
            <a:r>
              <a:rPr lang="en-US" dirty="0">
                <a:cs typeface="Microsoft Sans Serif" pitchFamily="34" charset="0"/>
              </a:rPr>
              <a:t>Typically generated in the lab or under controlled conditions</a:t>
            </a:r>
          </a:p>
          <a:p>
            <a:r>
              <a:rPr lang="en-US" dirty="0">
                <a:cs typeface="Microsoft Sans Serif" pitchFamily="34" charset="0"/>
              </a:rPr>
              <a:t>Often reproducible, but can be expensive or time-consuming</a:t>
            </a:r>
          </a:p>
          <a:p>
            <a:r>
              <a:rPr lang="en-US" dirty="0">
                <a:cs typeface="Microsoft Sans Serif" pitchFamily="34" charset="0"/>
              </a:rPr>
              <a:t>Examples: gene sequences, chromatograms, magnetic field readings</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9713"/>
            <a:ext cx="5732423" cy="4103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156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1500"/>
            <a:ext cx="5359400" cy="838200"/>
          </a:xfrm>
          <a:solidFill>
            <a:schemeClr val="bg1"/>
          </a:solidFill>
        </p:spPr>
        <p:txBody>
          <a:bodyPr/>
          <a:lstStyle/>
          <a:p>
            <a:r>
              <a:rPr lang="en-US" dirty="0" smtClean="0"/>
              <a:t>Data source</a:t>
            </a:r>
            <a:endParaRPr lang="en-US" dirty="0"/>
          </a:p>
        </p:txBody>
      </p:sp>
      <p:grpSp>
        <p:nvGrpSpPr>
          <p:cNvPr id="5" name="Group 4"/>
          <p:cNvGrpSpPr/>
          <p:nvPr/>
        </p:nvGrpSpPr>
        <p:grpSpPr>
          <a:xfrm>
            <a:off x="0" y="2108200"/>
            <a:ext cx="12030074" cy="4749800"/>
            <a:chOff x="0" y="2108200"/>
            <a:chExt cx="12030074" cy="474980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08200"/>
              <a:ext cx="6362754" cy="474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7100" y="3316424"/>
              <a:ext cx="3482974" cy="343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a:off x="6362754" y="5036411"/>
              <a:ext cx="2184346" cy="3229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6223000" y="1028700"/>
            <a:ext cx="6324600" cy="5384800"/>
          </a:xfrm>
        </p:spPr>
        <p:txBody>
          <a:bodyPr>
            <a:normAutofit/>
          </a:bodyPr>
          <a:lstStyle/>
          <a:p>
            <a:pPr marL="0" indent="0">
              <a:buNone/>
            </a:pPr>
            <a:r>
              <a:rPr lang="en-US" b="1" dirty="0" smtClean="0">
                <a:cs typeface="Microsoft Sans Serif" pitchFamily="34" charset="0"/>
              </a:rPr>
              <a:t>Simulation</a:t>
            </a:r>
            <a:endParaRPr lang="en-US" b="1" dirty="0">
              <a:cs typeface="Microsoft Sans Serif" pitchFamily="34" charset="0"/>
            </a:endParaRPr>
          </a:p>
          <a:p>
            <a:r>
              <a:rPr lang="en-US" dirty="0">
                <a:cs typeface="Microsoft Sans Serif" pitchFamily="34" charset="0"/>
              </a:rPr>
              <a:t>Machine generated from test models</a:t>
            </a:r>
          </a:p>
          <a:p>
            <a:r>
              <a:rPr lang="en-US" dirty="0">
                <a:cs typeface="Microsoft Sans Serif" pitchFamily="34" charset="0"/>
              </a:rPr>
              <a:t>Likely to be reproducible if the model and inputs are preserved</a:t>
            </a:r>
          </a:p>
          <a:p>
            <a:r>
              <a:rPr lang="en-US" dirty="0">
                <a:cs typeface="Microsoft Sans Serif" pitchFamily="34" charset="0"/>
              </a:rPr>
              <a:t>Examples: climate models, economic </a:t>
            </a:r>
            <a:r>
              <a:rPr lang="en-US" dirty="0" smtClean="0">
                <a:cs typeface="Microsoft Sans Serif" pitchFamily="34" charset="0"/>
              </a:rPr>
              <a:t>models, </a:t>
            </a:r>
            <a:endParaRPr lang="en-US" dirty="0">
              <a:cs typeface="Microsoft Sans Serif" pitchFamily="34" charset="0"/>
            </a:endParaRPr>
          </a:p>
        </p:txBody>
      </p:sp>
    </p:spTree>
    <p:extLst>
      <p:ext uri="{BB962C8B-B14F-4D97-AF65-F5344CB8AC3E}">
        <p14:creationId xmlns:p14="http://schemas.microsoft.com/office/powerpoint/2010/main" val="137957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a:t>
            </a:r>
            <a:endParaRPr lang="en-US" dirty="0"/>
          </a:p>
        </p:txBody>
      </p:sp>
      <p:sp>
        <p:nvSpPr>
          <p:cNvPr id="3" name="Content Placeholder 2"/>
          <p:cNvSpPr>
            <a:spLocks noGrp="1"/>
          </p:cNvSpPr>
          <p:nvPr>
            <p:ph idx="1"/>
          </p:nvPr>
        </p:nvSpPr>
        <p:spPr>
          <a:xfrm>
            <a:off x="0" y="1447800"/>
            <a:ext cx="4165600" cy="5181600"/>
          </a:xfrm>
        </p:spPr>
        <p:txBody>
          <a:bodyPr>
            <a:normAutofit/>
          </a:bodyPr>
          <a:lstStyle/>
          <a:p>
            <a:pPr marL="0" indent="0">
              <a:buNone/>
            </a:pPr>
            <a:r>
              <a:rPr lang="en-US" b="1" dirty="0" smtClean="0">
                <a:cs typeface="Microsoft Sans Serif" pitchFamily="34" charset="0"/>
              </a:rPr>
              <a:t>Derived </a:t>
            </a:r>
            <a:r>
              <a:rPr lang="en-US" b="1" dirty="0">
                <a:cs typeface="Microsoft Sans Serif" pitchFamily="34" charset="0"/>
              </a:rPr>
              <a:t>/ Compiled</a:t>
            </a:r>
          </a:p>
          <a:p>
            <a:r>
              <a:rPr lang="en-US" dirty="0">
                <a:cs typeface="Microsoft Sans Serif" pitchFamily="34" charset="0"/>
              </a:rPr>
              <a:t>Generated from existing datasets</a:t>
            </a:r>
          </a:p>
          <a:p>
            <a:r>
              <a:rPr lang="en-US" dirty="0">
                <a:cs typeface="Microsoft Sans Serif" pitchFamily="34" charset="0"/>
              </a:rPr>
              <a:t>Reproducible, but can be very expensive and time-consuming</a:t>
            </a:r>
          </a:p>
          <a:p>
            <a:r>
              <a:rPr lang="en-US" dirty="0">
                <a:cs typeface="Microsoft Sans Serif" pitchFamily="34" charset="0"/>
              </a:rPr>
              <a:t>Examples: text and data mining, compiled database, 3D models</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3530" y="1371600"/>
            <a:ext cx="6577819" cy="276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8113" y="4173538"/>
            <a:ext cx="4435475"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819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11266"/>
                                        </p:tgtEl>
                                        <p:attrNameLst>
                                          <p:attrName>style.visibility</p:attrName>
                                        </p:attrNameLst>
                                      </p:cBhvr>
                                      <p:to>
                                        <p:strVal val="visible"/>
                                      </p:to>
                                    </p:set>
                                    <p:anim calcmode="lin" valueType="num">
                                      <p:cBhvr additive="base">
                                        <p:cTn id="10" dur="500" fill="hold"/>
                                        <p:tgtEl>
                                          <p:spTgt spid="11266"/>
                                        </p:tgtEl>
                                        <p:attrNameLst>
                                          <p:attrName>ppt_x</p:attrName>
                                        </p:attrNameLst>
                                      </p:cBhvr>
                                      <p:tavLst>
                                        <p:tav tm="0">
                                          <p:val>
                                            <p:strVal val="#ppt_x"/>
                                          </p:val>
                                        </p:tav>
                                        <p:tav tm="100000">
                                          <p:val>
                                            <p:strVal val="#ppt_x"/>
                                          </p:val>
                                        </p:tav>
                                      </p:tavLst>
                                    </p:anim>
                                    <p:anim calcmode="lin" valueType="num">
                                      <p:cBhvr additive="base">
                                        <p:cTn id="11"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2" presetClass="entr" presetSubtype="4" fill="hold" nodeType="withEffect">
                                  <p:stCondLst>
                                    <p:cond delay="0"/>
                                  </p:stCondLst>
                                  <p:childTnLst>
                                    <p:set>
                                      <p:cBhvr>
                                        <p:cTn id="18" dur="1" fill="hold">
                                          <p:stCondLst>
                                            <p:cond delay="0"/>
                                          </p:stCondLst>
                                        </p:cTn>
                                        <p:tgtEl>
                                          <p:spTgt spid="11267"/>
                                        </p:tgtEl>
                                        <p:attrNameLst>
                                          <p:attrName>style.visibility</p:attrName>
                                        </p:attrNameLst>
                                      </p:cBhvr>
                                      <p:to>
                                        <p:strVal val="visible"/>
                                      </p:to>
                                    </p:set>
                                    <p:anim calcmode="lin" valueType="num">
                                      <p:cBhvr additive="base">
                                        <p:cTn id="19" dur="500" fill="hold"/>
                                        <p:tgtEl>
                                          <p:spTgt spid="11267"/>
                                        </p:tgtEl>
                                        <p:attrNameLst>
                                          <p:attrName>ppt_x</p:attrName>
                                        </p:attrNameLst>
                                      </p:cBhvr>
                                      <p:tavLst>
                                        <p:tav tm="0">
                                          <p:val>
                                            <p:strVal val="#ppt_x"/>
                                          </p:val>
                                        </p:tav>
                                        <p:tav tm="100000">
                                          <p:val>
                                            <p:strVal val="#ppt_x"/>
                                          </p:val>
                                        </p:tav>
                                      </p:tavLst>
                                    </p:anim>
                                    <p:anim calcmode="lin" valueType="num">
                                      <p:cBhvr additive="base">
                                        <p:cTn id="20"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FORMAT</a:t>
            </a:r>
            <a:endParaRPr lang="en-US" dirty="0"/>
          </a:p>
        </p:txBody>
      </p:sp>
      <p:sp>
        <p:nvSpPr>
          <p:cNvPr id="4" name="Content Placeholder 3"/>
          <p:cNvSpPr>
            <a:spLocks noGrp="1"/>
          </p:cNvSpPr>
          <p:nvPr>
            <p:ph idx="1"/>
          </p:nvPr>
        </p:nvSpPr>
        <p:spPr>
          <a:xfrm>
            <a:off x="317500" y="1444625"/>
            <a:ext cx="7759700" cy="4351338"/>
          </a:xfrm>
        </p:spPr>
        <p:txBody>
          <a:bodyPr/>
          <a:lstStyle/>
          <a:p>
            <a:pPr marL="0" indent="0">
              <a:buNone/>
            </a:pPr>
            <a:r>
              <a:rPr lang="en-US" dirty="0" smtClean="0"/>
              <a:t>Data </a:t>
            </a:r>
            <a:r>
              <a:rPr lang="en-US" dirty="0"/>
              <a:t>can come in many forms, including:</a:t>
            </a:r>
          </a:p>
          <a:p>
            <a:r>
              <a:rPr lang="en-US" b="1" dirty="0"/>
              <a:t>Text</a:t>
            </a:r>
            <a:r>
              <a:rPr lang="en-US" dirty="0"/>
              <a:t>: field or laboratory notes, survey responses</a:t>
            </a:r>
          </a:p>
          <a:p>
            <a:r>
              <a:rPr lang="en-US" b="1" dirty="0"/>
              <a:t>Numeric</a:t>
            </a:r>
            <a:r>
              <a:rPr lang="en-US" dirty="0"/>
              <a:t>: tables, counts, </a:t>
            </a:r>
            <a:r>
              <a:rPr lang="en-US" dirty="0" smtClean="0"/>
              <a:t>measurements</a:t>
            </a:r>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5625" y="1000125"/>
            <a:ext cx="3714750" cy="455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599" y="2946400"/>
            <a:ext cx="7723633" cy="374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353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4099"/>
                                        </p:tgtEl>
                                        <p:attrNameLst>
                                          <p:attrName>style.visibility</p:attrName>
                                        </p:attrNameLst>
                                      </p:cBhvr>
                                      <p:to>
                                        <p:strVal val="visible"/>
                                      </p:to>
                                    </p:set>
                                    <p:anim calcmode="lin" valueType="num">
                                      <p:cBhvr additive="base">
                                        <p:cTn id="10" dur="500" fill="hold"/>
                                        <p:tgtEl>
                                          <p:spTgt spid="4099"/>
                                        </p:tgtEl>
                                        <p:attrNameLst>
                                          <p:attrName>ppt_x</p:attrName>
                                        </p:attrNameLst>
                                      </p:cBhvr>
                                      <p:tavLst>
                                        <p:tav tm="0">
                                          <p:val>
                                            <p:strVal val="#ppt_x"/>
                                          </p:val>
                                        </p:tav>
                                        <p:tav tm="100000">
                                          <p:val>
                                            <p:strVal val="#ppt_x"/>
                                          </p:val>
                                        </p:tav>
                                      </p:tavLst>
                                    </p:anim>
                                    <p:anim calcmode="lin" valueType="num">
                                      <p:cBhvr additive="base">
                                        <p:cTn id="11"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2" presetClass="entr" presetSubtype="4" fill="hold" nodeType="withEffect">
                                  <p:stCondLst>
                                    <p:cond delay="0"/>
                                  </p:stCondLst>
                                  <p:childTnLst>
                                    <p:set>
                                      <p:cBhvr>
                                        <p:cTn id="18" dur="1" fill="hold">
                                          <p:stCondLst>
                                            <p:cond delay="0"/>
                                          </p:stCondLst>
                                        </p:cTn>
                                        <p:tgtEl>
                                          <p:spTgt spid="4100"/>
                                        </p:tgtEl>
                                        <p:attrNameLst>
                                          <p:attrName>style.visibility</p:attrName>
                                        </p:attrNameLst>
                                      </p:cBhvr>
                                      <p:to>
                                        <p:strVal val="visible"/>
                                      </p:to>
                                    </p:set>
                                    <p:anim calcmode="lin" valueType="num">
                                      <p:cBhvr additive="base">
                                        <p:cTn id="19" dur="500" fill="hold"/>
                                        <p:tgtEl>
                                          <p:spTgt spid="4100"/>
                                        </p:tgtEl>
                                        <p:attrNameLst>
                                          <p:attrName>ppt_x</p:attrName>
                                        </p:attrNameLst>
                                      </p:cBhvr>
                                      <p:tavLst>
                                        <p:tav tm="0">
                                          <p:val>
                                            <p:strVal val="#ppt_x"/>
                                          </p:val>
                                        </p:tav>
                                        <p:tav tm="100000">
                                          <p:val>
                                            <p:strVal val="#ppt_x"/>
                                          </p:val>
                                        </p:tav>
                                      </p:tavLst>
                                    </p:anim>
                                    <p:anim calcmode="lin" valueType="num">
                                      <p:cBhvr additive="base">
                                        <p:cTn id="20"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3607</TotalTime>
  <Words>480</Words>
  <Application>Microsoft Office PowerPoint</Application>
  <PresentationFormat>Custom</PresentationFormat>
  <Paragraphs>86</Paragraphs>
  <Slides>20</Slides>
  <Notes>16</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Research data management (RDM) cycle</vt:lpstr>
      <vt:lpstr>Sources and methods of data collection</vt:lpstr>
      <vt:lpstr>Sources and methods of data collection</vt:lpstr>
      <vt:lpstr>Data source</vt:lpstr>
      <vt:lpstr>Data source</vt:lpstr>
      <vt:lpstr>Data source</vt:lpstr>
      <vt:lpstr>Data source</vt:lpstr>
      <vt:lpstr>Data FORMAT</vt:lpstr>
      <vt:lpstr>Data FORMAT</vt:lpstr>
      <vt:lpstr>Data FORMAT</vt:lpstr>
      <vt:lpstr>Data FORMAT</vt:lpstr>
      <vt:lpstr>Data FORMAT</vt:lpstr>
      <vt:lpstr>Data FORMAT</vt:lpstr>
      <vt:lpstr>Data stability/permanence</vt:lpstr>
      <vt:lpstr>Data stability/permanence</vt:lpstr>
      <vt:lpstr>Data volume/size</vt:lpstr>
      <vt:lpstr>Data volume/size</vt:lpstr>
      <vt:lpstr>Data collection methods…..practical</vt:lpstr>
      <vt:lpstr>Acknowledgements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Charles Kamau</dc:creator>
  <cp:lastModifiedBy>Khagayi, Sammy</cp:lastModifiedBy>
  <cp:revision>65</cp:revision>
  <dcterms:created xsi:type="dcterms:W3CDTF">2016-11-17T09:09:54Z</dcterms:created>
  <dcterms:modified xsi:type="dcterms:W3CDTF">2019-06-24T01:54:24Z</dcterms:modified>
</cp:coreProperties>
</file>